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6" r:id="rId4"/>
    <p:sldId id="258" r:id="rId5"/>
    <p:sldId id="265" r:id="rId6"/>
    <p:sldId id="259" r:id="rId7"/>
    <p:sldId id="260" r:id="rId8"/>
    <p:sldId id="264" r:id="rId9"/>
    <p:sldId id="267" r:id="rId10"/>
    <p:sldId id="262" r:id="rId11"/>
    <p:sldId id="263" r:id="rId12"/>
    <p:sldId id="26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 ?><Relationships xmlns="http://schemas.openxmlformats.org/package/2006/relationships"><Relationship Id="rId3" Target="../media/hdphoto2.wdp" Type="http://schemas.microsoft.com/office/2007/relationships/hdphoto"/><Relationship Id="rId2" Target="../media/image4.jpeg" Type="http://schemas.openxmlformats.org/officeDocument/2006/relationships/image"/><Relationship Id="rId1" Target="../slideMasters/slideMaster1.xml" Type="http://schemas.openxmlformats.org/officeDocument/2006/relationships/slideMaster"/><Relationship Id="rId5" Target="../media/hdphoto1.wdp" Type="http://schemas.microsoft.com/office/2007/relationships/hdphoto"/><Relationship Id="rId4" Target="../media/image3.jpeg" Type="http://schemas.openxmlformats.org/officeDocument/2006/relationships/image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<Relationships xmlns="http://schemas.openxmlformats.org/package/2006/relationships"><Relationship Id="rId3" Target="../media/hdphoto2.wdp" Type="http://schemas.microsoft.com/office/2007/relationships/hdphoto"/><Relationship Id="rId2" Target="../media/image4.jpeg" Type="http://schemas.openxmlformats.org/officeDocument/2006/relationships/image"/><Relationship Id="rId1" Target="../slideMasters/slideMaster1.xml" Type="http://schemas.openxmlformats.org/officeDocument/2006/relationships/slideMaster"/><Relationship Id="rId5" Target="../media/hdphoto1.wdp" Type="http://schemas.microsoft.com/office/2007/relationships/hdphoto"/><Relationship Id="rId4" Target="../media/image3.jpeg" Type="http://schemas.openxmlformats.org/officeDocument/2006/relationships/image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<Relationships xmlns="http://schemas.openxmlformats.org/package/2006/relationships"><Relationship Id="rId3" Target="../media/hdphoto2.wdp" Type="http://schemas.microsoft.com/office/2007/relationships/hdphoto"/><Relationship Id="rId2" Target="../media/image4.jpeg" Type="http://schemas.openxmlformats.org/officeDocument/2006/relationships/image"/><Relationship Id="rId1" Target="../slideMasters/slideMaster1.xml" Type="http://schemas.openxmlformats.org/officeDocument/2006/relationships/slideMaster"/><Relationship Id="rId5" Target="../media/hdphoto1.wdp" Type="http://schemas.microsoft.com/office/2007/relationships/hdphoto"/><Relationship Id="rId4" Target="../media/image2.jpeg" Type="http://schemas.openxmlformats.org/officeDocument/2006/relationships/image"/></Relationships>
</file>

<file path=ppt/slideLayouts/_rels/slideLayout9.xml.rels><?xml version="1.0" encoding="UTF-8" standalone="yes" ?><Relationships xmlns="http://schemas.openxmlformats.org/package/2006/relationships"><Relationship Id="rId3" Target="../media/hdphoto2.wdp" Type="http://schemas.microsoft.com/office/2007/relationships/hdphoto"/><Relationship Id="rId2" Target="../media/image4.jpeg" Type="http://schemas.openxmlformats.org/officeDocument/2006/relationships/image"/><Relationship Id="rId1" Target="../slideMasters/slideMaster1.xml" Type="http://schemas.openxmlformats.org/officeDocument/2006/relationships/slideMaster"/><Relationship Id="rId5" Target="../media/hdphoto1.wdp" Type="http://schemas.microsoft.com/office/2007/relationships/hdphoto"/><Relationship Id="rId4" Target="../media/image2.jpeg" Type="http://schemas.openxmlformats.org/officeDocument/2006/relationships/image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5/6/2021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media/image2.jpeg" Type="http://schemas.openxmlformats.org/officeDocument/2006/relationships/image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media/image3.jpeg" Type="http://schemas.openxmlformats.org/officeDocument/2006/relationships/image"/><Relationship Id="rId10" Target="../slideLayouts/slideLayout10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media/hdphoto1.wdp" Type="http://schemas.microsoft.com/office/2007/relationships/hdphoto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1.jpe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71448A-CB4F-49A7-AA4B-CDA4831A1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13800" dirty="0"/>
              <a:t>Grest: come?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95662C1-F73B-4934-BB0A-312DE9CBA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La progettazione estiva</a:t>
            </a:r>
          </a:p>
        </p:txBody>
      </p:sp>
    </p:spTree>
    <p:extLst>
      <p:ext uri="{BB962C8B-B14F-4D97-AF65-F5344CB8AC3E}">
        <p14:creationId xmlns:p14="http://schemas.microsoft.com/office/powerpoint/2010/main" val="3623155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2EC3AF-0277-4274-9A8E-2B609C1EF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 FASI DELLA PROGETTAZIONE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E95FD9-084B-4312-BC1E-D53FEBD67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587" y="2373199"/>
            <a:ext cx="10058400" cy="4050792"/>
          </a:xfrm>
        </p:spPr>
        <p:txBody>
          <a:bodyPr/>
          <a:lstStyle/>
          <a:p>
            <a:pPr algn="ctr"/>
            <a:r>
              <a:rPr lang="it-IT" sz="4000" dirty="0"/>
              <a:t>Analizzare i bisogni;</a:t>
            </a:r>
          </a:p>
          <a:p>
            <a:pPr algn="ctr"/>
            <a:r>
              <a:rPr lang="it-IT" sz="4000" dirty="0"/>
              <a:t>Individuare gli obiettivi;</a:t>
            </a:r>
          </a:p>
          <a:p>
            <a:pPr algn="ctr"/>
            <a:r>
              <a:rPr lang="it-IT" sz="4000" dirty="0"/>
              <a:t>Progettare delle azioni;</a:t>
            </a:r>
          </a:p>
          <a:p>
            <a:pPr algn="ctr"/>
            <a:r>
              <a:rPr lang="it-IT" sz="4000" dirty="0"/>
              <a:t>Verificare il percorso fatto.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7361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77DAD1-619B-4BA5-B865-137A8C33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bisogni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2E5A7E6-A26E-41AA-8B58-96CD3A5F3F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76"/>
          <a:stretch/>
        </p:blipFill>
        <p:spPr>
          <a:xfrm>
            <a:off x="3730070" y="449539"/>
            <a:ext cx="3068293" cy="259846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D61066A-FCCF-49BC-8F44-E3A3DC98B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783" y="3368998"/>
            <a:ext cx="4314260" cy="242220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8AFC961-B579-4CEC-906A-1DC848773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0846" y="3586818"/>
            <a:ext cx="3716407" cy="258496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F991A9F-AB5E-47E8-951E-550DFC5127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3728" y="600489"/>
            <a:ext cx="3169390" cy="240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77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B1ED54-5B90-4B26-AB99-E8157C11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144" y="1404731"/>
            <a:ext cx="6152586" cy="3458818"/>
          </a:xfrm>
        </p:spPr>
        <p:txBody>
          <a:bodyPr>
            <a:normAutofit/>
          </a:bodyPr>
          <a:lstStyle/>
          <a:p>
            <a:pPr algn="ctr"/>
            <a:r>
              <a:rPr lang="it-IT" sz="8800" dirty="0"/>
              <a:t>Quali obiettivi?</a:t>
            </a:r>
          </a:p>
        </p:txBody>
      </p:sp>
    </p:spTree>
    <p:extLst>
      <p:ext uri="{BB962C8B-B14F-4D97-AF65-F5344CB8AC3E}">
        <p14:creationId xmlns:p14="http://schemas.microsoft.com/office/powerpoint/2010/main" val="1705100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962219-3C2B-4C67-BFD4-13D1102C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5CD055-3651-4286-9A00-DA4AECA68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58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51C04-CA0B-44FE-9E63-520BADB46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88" y="908702"/>
            <a:ext cx="7398291" cy="1251403"/>
          </a:xfrm>
        </p:spPr>
        <p:txBody>
          <a:bodyPr>
            <a:normAutofit/>
          </a:bodyPr>
          <a:lstStyle/>
          <a:p>
            <a:r>
              <a:rPr lang="it-IT" sz="4800" dirty="0"/>
              <a:t>Non si può improvvisare!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E3823F1-09EC-4F2A-AE99-3AC0DEE405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6112" y="2186009"/>
            <a:ext cx="5528184" cy="3887005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E6EEA38E-5D14-40DA-AE05-71564AE70C2D}"/>
              </a:ext>
            </a:extLst>
          </p:cNvPr>
          <p:cNvSpPr txBox="1">
            <a:spLocks/>
          </p:cNvSpPr>
          <p:nvPr/>
        </p:nvSpPr>
        <p:spPr>
          <a:xfrm>
            <a:off x="7265241" y="4069346"/>
            <a:ext cx="4317160" cy="245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800" dirty="0"/>
              <a:t>Non BASTA ESSERE PERSONE «DI BUONA </a:t>
            </a:r>
            <a:r>
              <a:rPr lang="it-IT" sz="4800" dirty="0" err="1"/>
              <a:t>VOLONTà</a:t>
            </a:r>
            <a:r>
              <a:rPr lang="it-IT" sz="4800" dirty="0"/>
              <a:t>»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397C281-D794-4E7C-A018-9405C835AD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1717" y="371061"/>
            <a:ext cx="3530048" cy="35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2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670F82-E157-491A-8DC8-1D7AD31CB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51722"/>
            <a:ext cx="10058400" cy="4820478"/>
          </a:xfrm>
        </p:spPr>
        <p:txBody>
          <a:bodyPr/>
          <a:lstStyle/>
          <a:p>
            <a:pPr marL="0" indent="0" algn="ctr">
              <a:buNone/>
            </a:pPr>
            <a:r>
              <a:rPr lang="it-IT" sz="2800" dirty="0"/>
              <a:t>“Assistiamo a una sorta di ‘catastrofe educativa’, davanti alla quale non si può rimanere inerti, per il bene delle future generazioni e dell’intera società. Oggi c’è bisogno di una rinnovata stagione di impegno educativo, che coinvolga tutte le componenti della società, poiché l’educazione è il naturale antidoto alla cultura individualistica, che a volte degenera in vero e proprio culto dell’io e nel primato dell’indifferenza. Il nostro futuro non può essere la divisione, l’impoverimento delle facoltà di pensiero e d’immaginazione, di ascolto, di dialogo e di mutua comprensione”.</a:t>
            </a:r>
          </a:p>
          <a:p>
            <a:pPr marL="0" indent="0" algn="r">
              <a:buNone/>
            </a:pPr>
            <a:r>
              <a:rPr lang="it-IT" dirty="0"/>
              <a:t>Papa Francesco</a:t>
            </a:r>
          </a:p>
        </p:txBody>
      </p:sp>
    </p:spTree>
    <p:extLst>
      <p:ext uri="{BB962C8B-B14F-4D97-AF65-F5344CB8AC3E}">
        <p14:creationId xmlns:p14="http://schemas.microsoft.com/office/powerpoint/2010/main" val="235474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0CADA9-A183-4231-9E04-BBD4AD2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RELAZIONE EDUCATIVA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C50B5B67-A6F7-4983-BD3D-83AEE8A83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3134" y="2041387"/>
            <a:ext cx="6891683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1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C7ECED-C675-4935-AD1F-89CA361F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GESù</a:t>
            </a:r>
            <a:r>
              <a:rPr lang="it-IT" dirty="0"/>
              <a:t>, MODELLO DA SEGUIRE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743ADD-7C44-450C-B021-FD948BE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840" y="2306939"/>
            <a:ext cx="10058400" cy="4050792"/>
          </a:xfrm>
        </p:spPr>
        <p:txBody>
          <a:bodyPr>
            <a:normAutofit/>
          </a:bodyPr>
          <a:lstStyle/>
          <a:p>
            <a:r>
              <a:rPr lang="it-IT" sz="2800" dirty="0"/>
              <a:t>Gesù, uomo credibile e affidabile;</a:t>
            </a:r>
          </a:p>
          <a:p>
            <a:r>
              <a:rPr lang="it-IT" sz="2800" dirty="0"/>
              <a:t>Gesù, uomo che si è spogliato per entrare in dialogo con gli altri;</a:t>
            </a:r>
          </a:p>
          <a:p>
            <a:r>
              <a:rPr lang="it-IT" sz="2800" dirty="0"/>
              <a:t>Gesù, uomo capace di accogliere e incontrare tutti;</a:t>
            </a:r>
          </a:p>
          <a:p>
            <a:r>
              <a:rPr lang="it-IT" sz="2800" dirty="0"/>
              <a:t>Gesù, uomo che cerca e fa emergere la fede dell’altro</a:t>
            </a:r>
          </a:p>
        </p:txBody>
      </p:sp>
    </p:spTree>
    <p:extLst>
      <p:ext uri="{BB962C8B-B14F-4D97-AF65-F5344CB8AC3E}">
        <p14:creationId xmlns:p14="http://schemas.microsoft.com/office/powerpoint/2010/main" val="352033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9D5DAF-38E5-48AE-AA3F-BE9CB9816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 caratteristiche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0853D6-5763-42E2-9A94-2116E3C4C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È una relazione asimmetrica;</a:t>
            </a:r>
          </a:p>
          <a:p>
            <a:r>
              <a:rPr lang="it-IT" sz="2800" dirty="0"/>
              <a:t>Promuove la crescita identitaria;</a:t>
            </a:r>
          </a:p>
          <a:p>
            <a:r>
              <a:rPr lang="it-IT" sz="2800" dirty="0"/>
              <a:t>Favorisce la crescita personale;</a:t>
            </a:r>
          </a:p>
          <a:p>
            <a:r>
              <a:rPr lang="it-IT" sz="2800" dirty="0"/>
              <a:t>È una relazione intenzionale;</a:t>
            </a:r>
          </a:p>
          <a:p>
            <a:r>
              <a:rPr lang="it-IT" sz="2800" dirty="0"/>
              <a:t>È una relazione continuativa;</a:t>
            </a:r>
          </a:p>
          <a:p>
            <a:r>
              <a:rPr lang="it-IT" sz="2800" dirty="0"/>
              <a:t>Prevede il coinvolgimento delle due parti;</a:t>
            </a:r>
          </a:p>
          <a:p>
            <a:r>
              <a:rPr lang="it-IT" sz="2800" dirty="0"/>
              <a:t>Lavora sul conflitto e sul limite;</a:t>
            </a:r>
          </a:p>
        </p:txBody>
      </p:sp>
    </p:spTree>
    <p:extLst>
      <p:ext uri="{BB962C8B-B14F-4D97-AF65-F5344CB8AC3E}">
        <p14:creationId xmlns:p14="http://schemas.microsoft.com/office/powerpoint/2010/main" val="189846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ED4C33-0ECE-4314-9EA9-7C4E23A1D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67409"/>
            <a:ext cx="10058400" cy="52047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i="1" dirty="0"/>
              <a:t>«Siamo anche consapevoli che un cammino di vita ha bisogno di una speranza fondata sulla solidarietà, e che ogni cambiamento richiede un percorso educativo, per costruire nuovi paradigmi capaci di rispondere alle sfide e alle emergenze del mondo contemporaneo, di capire e di trovare le soluzioni alle esigenze di ogni generazione e di far fiorire l'umanità di oggi e di domani»</a:t>
            </a:r>
          </a:p>
          <a:p>
            <a:pPr marL="0" indent="0" algn="r">
              <a:buNone/>
            </a:pPr>
            <a:r>
              <a:rPr lang="it-IT" sz="3200" i="1" dirty="0"/>
              <a:t>Papa Francesco</a:t>
            </a:r>
          </a:p>
        </p:txBody>
      </p:sp>
    </p:spTree>
    <p:extLst>
      <p:ext uri="{BB962C8B-B14F-4D97-AF65-F5344CB8AC3E}">
        <p14:creationId xmlns:p14="http://schemas.microsoft.com/office/powerpoint/2010/main" val="268621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620550-D408-4FB2-9EEB-ACC6D273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Uno stile particolare: l’animazione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AA2FCE-FF62-4455-B59F-E4CF4290A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596" y="2386451"/>
            <a:ext cx="1005840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400" dirty="0"/>
          </a:p>
          <a:p>
            <a:pPr marL="0" indent="0" algn="ctr">
              <a:buNone/>
            </a:pPr>
            <a:r>
              <a:rPr lang="it-IT" sz="4400" dirty="0"/>
              <a:t>«ANIMARE» e «EDUCARE», uguali o diversi?</a:t>
            </a:r>
          </a:p>
        </p:txBody>
      </p:sp>
    </p:spTree>
    <p:extLst>
      <p:ext uri="{BB962C8B-B14F-4D97-AF65-F5344CB8AC3E}">
        <p14:creationId xmlns:p14="http://schemas.microsoft.com/office/powerpoint/2010/main" val="51736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76332-3FB1-4E62-AA41-23C6F895A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animare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56B74F-D28B-480C-B35D-26DD69429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dirty="0">
                <a:latin typeface="Abadi" panose="020B0604020104020204" pitchFamily="34" charset="0"/>
              </a:rPr>
              <a:t>«Spesso, nella Sacra Scrittura, il termine «</a:t>
            </a:r>
            <a:r>
              <a:rPr lang="it-IT" sz="3200" i="1" dirty="0">
                <a:latin typeface="Abadi" panose="020B0604020104020204" pitchFamily="34" charset="0"/>
              </a:rPr>
              <a:t>anima</a:t>
            </a:r>
            <a:r>
              <a:rPr lang="it-IT" sz="3200" dirty="0">
                <a:latin typeface="Abadi" panose="020B0604020104020204" pitchFamily="34" charset="0"/>
              </a:rPr>
              <a:t>» indica la vita umana, oppure tutta la persona umana. Ma designa anche </a:t>
            </a:r>
            <a:r>
              <a:rPr lang="it-IT" sz="3200" i="1" dirty="0">
                <a:latin typeface="Abadi" panose="020B0604020104020204" pitchFamily="34" charset="0"/>
              </a:rPr>
              <a:t>tutto ciò che nell’uomo vi è di più intimo e di maggior valore</a:t>
            </a:r>
            <a:r>
              <a:rPr lang="it-IT" sz="3200" dirty="0">
                <a:latin typeface="Abadi" panose="020B0604020104020204" pitchFamily="34" charset="0"/>
              </a:rPr>
              <a:t>, ciò per cui più particolarmente egli è immagine di Dio: «anima» significa il </a:t>
            </a:r>
            <a:r>
              <a:rPr lang="it-IT" sz="3200" i="1" dirty="0">
                <a:latin typeface="Abadi" panose="020B0604020104020204" pitchFamily="34" charset="0"/>
              </a:rPr>
              <a:t>principio spirituale dell’uomo</a:t>
            </a:r>
            <a:r>
              <a:rPr lang="it-IT" sz="3200" dirty="0">
                <a:latin typeface="Abadi" panose="020B0604020104020204" pitchFamily="34" charset="0"/>
              </a:rPr>
              <a:t>»</a:t>
            </a:r>
          </a:p>
          <a:p>
            <a:pPr marL="0" indent="0" algn="r">
              <a:buNone/>
            </a:pPr>
            <a:r>
              <a:rPr lang="it-IT" sz="2800" dirty="0">
                <a:latin typeface="Abadi" panose="020B0604020104020204" pitchFamily="34" charset="0"/>
              </a:rPr>
              <a:t>CCC 362-363</a:t>
            </a:r>
          </a:p>
        </p:txBody>
      </p:sp>
    </p:spTree>
    <p:extLst>
      <p:ext uri="{BB962C8B-B14F-4D97-AF65-F5344CB8AC3E}">
        <p14:creationId xmlns:p14="http://schemas.microsoft.com/office/powerpoint/2010/main" val="2593692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214</TotalTime>
  <Words>388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Abadi</vt:lpstr>
      <vt:lpstr>Rockwell</vt:lpstr>
      <vt:lpstr>Rockwell Condensed</vt:lpstr>
      <vt:lpstr>Wingdings</vt:lpstr>
      <vt:lpstr>Legno</vt:lpstr>
      <vt:lpstr>Grest: come?</vt:lpstr>
      <vt:lpstr>Non si può improvvisare!</vt:lpstr>
      <vt:lpstr>Presentazione standard di PowerPoint</vt:lpstr>
      <vt:lpstr>LA RELAZIONE EDUCATIVA</vt:lpstr>
      <vt:lpstr>GESù, MODELLO DA SEGUIRE</vt:lpstr>
      <vt:lpstr>Quali caratteristiche </vt:lpstr>
      <vt:lpstr>Presentazione standard di PowerPoint</vt:lpstr>
      <vt:lpstr>Uno stile particolare: l’animazione</vt:lpstr>
      <vt:lpstr>animare</vt:lpstr>
      <vt:lpstr>LE FASI DELLA PROGETTAZIONE</vt:lpstr>
      <vt:lpstr>I bisogni</vt:lpstr>
      <vt:lpstr>Quali obiettivi?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Grest: come?</dc:title>
  <dc:creator>Glenda</dc:creator>
  <cp:lastModifiedBy>Glenda</cp:lastModifiedBy>
  <cp:revision>14</cp:revision>
  <dcterms:created xsi:type="dcterms:W3CDTF">2021-05-06T14:23:37Z</dcterms:created>
  <dcterms:modified xsi:type="dcterms:W3CDTF">2021-05-06T20:21:21Z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329670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